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Michael Nelso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5.xml"/><Relationship Id="rId33" Type="http://schemas.openxmlformats.org/officeDocument/2006/relationships/font" Target="fonts/Lato-regular.fntdata"/><Relationship Id="rId10" Type="http://schemas.openxmlformats.org/officeDocument/2006/relationships/slide" Target="slides/slide4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7.xml"/><Relationship Id="rId35" Type="http://schemas.openxmlformats.org/officeDocument/2006/relationships/font" Target="fonts/Lato-italic.fntdata"/><Relationship Id="rId12" Type="http://schemas.openxmlformats.org/officeDocument/2006/relationships/slide" Target="slides/slide6.xml"/><Relationship Id="rId34" Type="http://schemas.openxmlformats.org/officeDocument/2006/relationships/font" Target="fonts/La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La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11-22T00:52:39.068">
    <p:pos x="4495" y="781"/>
    <p:text>please investigate "friend" vs "follower"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94fbcba664_1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94fbcba664_1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94fbcba664_1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94fbcba664_1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94fbcba664_1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94fbcba664_1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94fbcba664_1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94fbcba664_1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94fbcba664_1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94fbcba664_1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94fbcba664_1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94fbcba664_1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94fbcba664_1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94fbcba664_1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94fbcba664_1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94fbcba664_1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94fbcba664_1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94fbcba664_1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94fbcba664_1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94fbcba664_1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7a53c909e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7a53c909e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94fbcba664_1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94fbcba664_1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94fbcba664_1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94fbcba664_1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7aef58cd1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7aef58cd1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94fbcba66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94fbcba66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94fbcba66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94fbcba66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94fbcba664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94fbcba664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94fbcba664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94fbcba664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94fbcba664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94fbcba664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94fbcba664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94fbcba664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94fbcba664_1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94fbcba664_1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.xml"/><Relationship Id="rId4" Type="http://schemas.openxmlformats.org/officeDocument/2006/relationships/hyperlink" Target="https://twitter.com/tarannum_zaki/" TargetMode="External"/><Relationship Id="rId5" Type="http://schemas.openxmlformats.org/officeDocument/2006/relationships/hyperlink" Target="https://oduwsdl.github.io/" TargetMode="External"/><Relationship Id="rId6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Relationship Id="rId5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Relationship Id="rId5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Relationship Id="rId5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witter.com/mtgreenee" TargetMode="External"/><Relationship Id="rId4" Type="http://schemas.openxmlformats.org/officeDocument/2006/relationships/hyperlink" Target="https://twitter.com/tarannum_zaki/" TargetMode="External"/><Relationship Id="rId11" Type="http://schemas.openxmlformats.org/officeDocument/2006/relationships/hyperlink" Target="https://www.dailymail.co.uk/news/article-9880035/Marjorie-Taylor-Greene-suspended-Twitter-WEEK-saying-vaccines-failing.html" TargetMode="External"/><Relationship Id="rId10" Type="http://schemas.openxmlformats.org/officeDocument/2006/relationships/hyperlink" Target="https://i.dailymail.co.uk/1s/2021/07/20/06/45652605-9805117-image-a-55_1626759924745.jpg" TargetMode="External"/><Relationship Id="rId9" Type="http://schemas.openxmlformats.org/officeDocument/2006/relationships/hyperlink" Target="https://i.dailymail.co.uk/1s/2021/07/20/06/45652605-9805117-image-a-55_1626759924745.jpg" TargetMode="External"/><Relationship Id="rId5" Type="http://schemas.openxmlformats.org/officeDocument/2006/relationships/hyperlink" Target="https://oduwsdl.github.io/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hyperlink" Target="https://i.dailymail.co.uk/1s/2021/07/20/06/45652605-9805117-image-a-55_1626759924745.jpg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Relationship Id="rId5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n.wikipedia.org/wiki/QAnon" TargetMode="External"/><Relationship Id="rId4" Type="http://schemas.openxmlformats.org/officeDocument/2006/relationships/hyperlink" Target="https://ichef.bbci.co.uk/news/976/cpsprodpb/863C/production/_116446343_hi065085179.jpg" TargetMode="External"/><Relationship Id="rId5" Type="http://schemas.openxmlformats.org/officeDocument/2006/relationships/hyperlink" Target="https://twitter.com/tarannum_zaki/" TargetMode="External"/><Relationship Id="rId6" Type="http://schemas.openxmlformats.org/officeDocument/2006/relationships/hyperlink" Target="https://oduwsdl.github.io/" TargetMode="External"/><Relationship Id="rId7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twitter.com/tarannum_zaki/" TargetMode="External"/><Relationship Id="rId4" Type="http://schemas.openxmlformats.org/officeDocument/2006/relationships/hyperlink" Target="https://oduwsdl.github.io/" TargetMode="External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80"/>
              <a:t>On Twitter Purge: A Retrospective Analysis of Suspended Users</a:t>
            </a:r>
            <a:endParaRPr sz="348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0" y="3265300"/>
            <a:ext cx="7688100" cy="14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Presented by Tarannum Zaki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CS 895: Web Archiving  Forensics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Old Dominion University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Norfolk, Virginia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Fall 2022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November 21, 2022</a:t>
            </a:r>
            <a:endParaRPr sz="1400"/>
          </a:p>
        </p:txBody>
      </p:sp>
      <p:sp>
        <p:nvSpPr>
          <p:cNvPr id="88" name="Google Shape;88;p13"/>
          <p:cNvSpPr txBox="1"/>
          <p:nvPr/>
        </p:nvSpPr>
        <p:spPr>
          <a:xfrm>
            <a:off x="0" y="4798950"/>
            <a:ext cx="886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CS 895: Web Archiving Forensics		On Twitter Purge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991650" y="2617850"/>
            <a:ext cx="698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Authors: Farhan Asif Chowdhury, Lawrence Allen, Mohammad Yousuf, and Abdullah Mueen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Published  in The Companion Proceedings of the Web Conference, 2020 (WWW ’20 Companion)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>
            <p:ph type="title"/>
          </p:nvPr>
        </p:nvSpPr>
        <p:spPr>
          <a:xfrm>
            <a:off x="333150" y="566225"/>
            <a:ext cx="847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Creation Statistics of Purged and Control Users</a:t>
            </a:r>
            <a:endParaRPr/>
          </a:p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2"/>
          <p:cNvSpPr txBox="1"/>
          <p:nvPr/>
        </p:nvSpPr>
        <p:spPr>
          <a:xfrm>
            <a:off x="0" y="4798950"/>
            <a:ext cx="886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CS 895: Web Archiving Forensics		On Twitter Purge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2"/>
          <p:cNvSpPr txBox="1"/>
          <p:nvPr/>
        </p:nvSpPr>
        <p:spPr>
          <a:xfrm>
            <a:off x="1189600" y="4526925"/>
            <a:ext cx="719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Figure</a:t>
            </a:r>
            <a:r>
              <a:rPr lang="en" sz="800"/>
              <a:t> 1. </a:t>
            </a:r>
            <a:r>
              <a:rPr lang="en" sz="800"/>
              <a:t>(top) Number of accounts created per month for purged and control user set. (bottom) Number of average status and friend of purged users grouped by account creation month.</a:t>
            </a:r>
            <a:endParaRPr sz="800"/>
          </a:p>
        </p:txBody>
      </p:sp>
      <p:pic>
        <p:nvPicPr>
          <p:cNvPr id="184" name="Google Shape;18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7700" y="1217950"/>
            <a:ext cx="4683318" cy="33610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22"/>
          <p:cNvCxnSpPr/>
          <p:nvPr/>
        </p:nvCxnSpPr>
        <p:spPr>
          <a:xfrm>
            <a:off x="6522175" y="2274800"/>
            <a:ext cx="986400" cy="3711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22"/>
          <p:cNvSpPr txBox="1"/>
          <p:nvPr/>
        </p:nvSpPr>
        <p:spPr>
          <a:xfrm>
            <a:off x="7508575" y="2479575"/>
            <a:ext cx="1198500" cy="3540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well -distributed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7" name="Google Shape;187;p22"/>
          <p:cNvCxnSpPr/>
          <p:nvPr/>
        </p:nvCxnSpPr>
        <p:spPr>
          <a:xfrm flipH="1" rot="10800000">
            <a:off x="6451850" y="1610500"/>
            <a:ext cx="954600" cy="213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22"/>
          <p:cNvSpPr txBox="1"/>
          <p:nvPr/>
        </p:nvSpPr>
        <p:spPr>
          <a:xfrm>
            <a:off x="7406450" y="1274800"/>
            <a:ext cx="1198500" cy="10314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Twitter being proactive to rules violation during 2017-2018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3669375" y="1053175"/>
            <a:ext cx="2375700" cy="3540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a prominent anomaly on July ’2014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0" name="Google Shape;190;p22"/>
          <p:cNvCxnSpPr>
            <a:endCxn id="189" idx="2"/>
          </p:cNvCxnSpPr>
          <p:nvPr/>
        </p:nvCxnSpPr>
        <p:spPr>
          <a:xfrm rot="10800000">
            <a:off x="4857225" y="1407175"/>
            <a:ext cx="254400" cy="2844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Google Shape;191;p22"/>
          <p:cNvSpPr txBox="1"/>
          <p:nvPr/>
        </p:nvSpPr>
        <p:spPr>
          <a:xfrm>
            <a:off x="7508575" y="3605025"/>
            <a:ext cx="1463400" cy="8619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7 friends, 0 status, account names were Russian, and created seconds apart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2" name="Google Shape;192;p22"/>
          <p:cNvCxnSpPr>
            <a:endCxn id="191" idx="1"/>
          </p:cNvCxnSpPr>
          <p:nvPr/>
        </p:nvCxnSpPr>
        <p:spPr>
          <a:xfrm flipH="1" rot="10800000">
            <a:off x="5026975" y="4035975"/>
            <a:ext cx="2481600" cy="834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303425" y="597925"/>
            <a:ext cx="847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Distributional Properties for Purged and Control Users</a:t>
            </a:r>
            <a:endParaRPr/>
          </a:p>
        </p:txBody>
      </p:sp>
      <p:sp>
        <p:nvSpPr>
          <p:cNvPr id="198" name="Google Shape;198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3"/>
          <p:cNvSpPr txBox="1"/>
          <p:nvPr/>
        </p:nvSpPr>
        <p:spPr>
          <a:xfrm>
            <a:off x="0" y="4798950"/>
            <a:ext cx="886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CS 895: Web Archiving Forensics		On Twitter Purge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1189600" y="4410275"/>
            <a:ext cx="719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Figure 2. </a:t>
            </a:r>
            <a:r>
              <a:rPr lang="en" sz="800"/>
              <a:t>Cumulative Distribution Function of no. of (a) Followers, (b) Friends, (c) Status and (d) Favourites for purged and control set users (note the log-scale x-axis).</a:t>
            </a:r>
            <a:endParaRPr sz="800"/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8801" y="1133125"/>
            <a:ext cx="3707197" cy="32771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 txBox="1"/>
          <p:nvPr/>
        </p:nvSpPr>
        <p:spPr>
          <a:xfrm>
            <a:off x="710850" y="1482675"/>
            <a:ext cx="1198500" cy="8619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Purged users were able to build a large follower base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3" name="Google Shape;203;p23"/>
          <p:cNvCxnSpPr/>
          <p:nvPr/>
        </p:nvCxnSpPr>
        <p:spPr>
          <a:xfrm flipH="1">
            <a:off x="1909350" y="1691525"/>
            <a:ext cx="1494900" cy="2220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" name="Google Shape;204;p23"/>
          <p:cNvSpPr txBox="1"/>
          <p:nvPr/>
        </p:nvSpPr>
        <p:spPr>
          <a:xfrm>
            <a:off x="6494650" y="3080075"/>
            <a:ext cx="2481600" cy="8619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Overall, the purged users were notably more active than the control users based on friends, status,  and favorite count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5" name="Google Shape;205;p23"/>
          <p:cNvCxnSpPr>
            <a:endCxn id="206" idx="1"/>
          </p:cNvCxnSpPr>
          <p:nvPr/>
        </p:nvCxnSpPr>
        <p:spPr>
          <a:xfrm flipH="1" rot="10800000">
            <a:off x="5255800" y="1756500"/>
            <a:ext cx="1880400" cy="2010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23"/>
          <p:cNvSpPr txBox="1"/>
          <p:nvPr/>
        </p:nvSpPr>
        <p:spPr>
          <a:xfrm>
            <a:off x="7136200" y="1240800"/>
            <a:ext cx="1198500" cy="10314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Purged users were able to have large number of 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friends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303425" y="597925"/>
            <a:ext cx="847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of the Purged and Control Users</a:t>
            </a:r>
            <a:endParaRPr/>
          </a:p>
        </p:txBody>
      </p:sp>
      <p:sp>
        <p:nvSpPr>
          <p:cNvPr id="212" name="Google Shape;212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0" y="4798950"/>
            <a:ext cx="886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CS 895: Web Archiving Forensics		On Twitter Purge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1174300" y="4491138"/>
            <a:ext cx="736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Figure 3. </a:t>
            </a:r>
            <a:r>
              <a:rPr lang="en" sz="800"/>
              <a:t>Locations of the purged and control users. Radius is proportional to count. Blue represents the purged users while red represents the control users.</a:t>
            </a:r>
            <a:endParaRPr sz="800"/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4800" y="1288525"/>
            <a:ext cx="6194245" cy="32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4"/>
          <p:cNvSpPr txBox="1"/>
          <p:nvPr/>
        </p:nvSpPr>
        <p:spPr>
          <a:xfrm>
            <a:off x="710850" y="1482675"/>
            <a:ext cx="1198500" cy="8619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Highest number of purged users are from the USA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7" name="Google Shape;217;p24"/>
          <p:cNvCxnSpPr>
            <a:endCxn id="216" idx="3"/>
          </p:cNvCxnSpPr>
          <p:nvPr/>
        </p:nvCxnSpPr>
        <p:spPr>
          <a:xfrm rot="10800000">
            <a:off x="1909350" y="1913625"/>
            <a:ext cx="1123800" cy="2340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24"/>
          <p:cNvSpPr txBox="1"/>
          <p:nvPr/>
        </p:nvSpPr>
        <p:spPr>
          <a:xfrm>
            <a:off x="815450" y="2694125"/>
            <a:ext cx="1198500" cy="8619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Brazil has the second highest number of purged users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9" name="Google Shape;219;p24"/>
          <p:cNvCxnSpPr>
            <a:endCxn id="218" idx="3"/>
          </p:cNvCxnSpPr>
          <p:nvPr/>
        </p:nvCxnSpPr>
        <p:spPr>
          <a:xfrm flipH="1">
            <a:off x="2013950" y="3100475"/>
            <a:ext cx="1773600" cy="246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24"/>
          <p:cNvSpPr txBox="1"/>
          <p:nvPr/>
        </p:nvSpPr>
        <p:spPr>
          <a:xfrm>
            <a:off x="6696800" y="701925"/>
            <a:ext cx="1198500" cy="8619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Turkey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has the third highest number of purged users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1" name="Google Shape;221;p24"/>
          <p:cNvCxnSpPr/>
          <p:nvPr/>
        </p:nvCxnSpPr>
        <p:spPr>
          <a:xfrm flipH="1">
            <a:off x="5286800" y="1120575"/>
            <a:ext cx="1410000" cy="10182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>
            <p:ph type="title"/>
          </p:nvPr>
        </p:nvSpPr>
        <p:spPr>
          <a:xfrm>
            <a:off x="303425" y="597925"/>
            <a:ext cx="847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Most-used Language by Purged and Control Users </a:t>
            </a:r>
            <a:endParaRPr/>
          </a:p>
        </p:txBody>
      </p:sp>
      <p:sp>
        <p:nvSpPr>
          <p:cNvPr id="227" name="Google Shape;227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0" y="4798950"/>
            <a:ext cx="886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CS 895: Web Archiving Forensics		On Twitter Purge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1174300" y="4491138"/>
            <a:ext cx="736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Figure 4. </a:t>
            </a:r>
            <a:r>
              <a:rPr lang="en" sz="800"/>
              <a:t>Distribution of the eight most-used languages on Twitter by purged and control users. Note the log scale on the y-axis.</a:t>
            </a:r>
            <a:endParaRPr sz="800"/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5550" y="1078200"/>
            <a:ext cx="4634450" cy="348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 txBox="1"/>
          <p:nvPr/>
        </p:nvSpPr>
        <p:spPr>
          <a:xfrm>
            <a:off x="303425" y="2235650"/>
            <a:ext cx="1860000" cy="8619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English, Spanish, and Portuguese have similar 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occurrence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in purged and control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 rot="-3061737">
            <a:off x="3060385" y="3761667"/>
            <a:ext cx="638229" cy="292455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 rot="-3061737">
            <a:off x="3488535" y="3829217"/>
            <a:ext cx="638229" cy="292455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5"/>
          <p:cNvSpPr txBox="1"/>
          <p:nvPr/>
        </p:nvSpPr>
        <p:spPr>
          <a:xfrm rot="-3062194">
            <a:off x="3806587" y="3874823"/>
            <a:ext cx="831075" cy="292455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6676300" y="1738875"/>
            <a:ext cx="1860000" cy="6927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Control to purged ratio is 1:2.8, which is much higher than any other languages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 rot="-3061737">
            <a:off x="4373660" y="3761667"/>
            <a:ext cx="638229" cy="292455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7" name="Google Shape;237;p25"/>
          <p:cNvCxnSpPr>
            <a:stCxn id="232" idx="0"/>
            <a:endCxn id="231" idx="2"/>
          </p:cNvCxnSpPr>
          <p:nvPr/>
        </p:nvCxnSpPr>
        <p:spPr>
          <a:xfrm rot="10800000">
            <a:off x="1233300" y="3097445"/>
            <a:ext cx="2032500" cy="7185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25"/>
          <p:cNvCxnSpPr>
            <a:stCxn id="233" idx="0"/>
          </p:cNvCxnSpPr>
          <p:nvPr/>
        </p:nvCxnSpPr>
        <p:spPr>
          <a:xfrm>
            <a:off x="3693950" y="3883495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25"/>
          <p:cNvCxnSpPr>
            <a:stCxn id="233" idx="0"/>
          </p:cNvCxnSpPr>
          <p:nvPr/>
        </p:nvCxnSpPr>
        <p:spPr>
          <a:xfrm flipH="1">
            <a:off x="3518750" y="3883495"/>
            <a:ext cx="175200" cy="951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25"/>
          <p:cNvCxnSpPr>
            <a:stCxn id="234" idx="0"/>
            <a:endCxn id="233" idx="2"/>
          </p:cNvCxnSpPr>
          <p:nvPr/>
        </p:nvCxnSpPr>
        <p:spPr>
          <a:xfrm flipH="1">
            <a:off x="3921224" y="3929101"/>
            <a:ext cx="187200" cy="1383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25"/>
          <p:cNvCxnSpPr>
            <a:stCxn id="236" idx="2"/>
            <a:endCxn id="235" idx="1"/>
          </p:cNvCxnSpPr>
          <p:nvPr/>
        </p:nvCxnSpPr>
        <p:spPr>
          <a:xfrm flipH="1" rot="10800000">
            <a:off x="4806475" y="2085245"/>
            <a:ext cx="1869900" cy="19146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/>
          <p:nvPr>
            <p:ph type="title"/>
          </p:nvPr>
        </p:nvSpPr>
        <p:spPr>
          <a:xfrm>
            <a:off x="303425" y="597925"/>
            <a:ext cx="847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Hashtags across Five Most-used Languages</a:t>
            </a:r>
            <a:endParaRPr/>
          </a:p>
        </p:txBody>
      </p:sp>
      <p:sp>
        <p:nvSpPr>
          <p:cNvPr id="247" name="Google Shape;247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0" y="4798950"/>
            <a:ext cx="886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CS 895: Web Archiving Forensics		On Twitter Purge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1174300" y="3865763"/>
            <a:ext cx="736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Table</a:t>
            </a:r>
            <a:r>
              <a:rPr lang="en" sz="800"/>
              <a:t> 3. </a:t>
            </a:r>
            <a:r>
              <a:rPr lang="en" sz="800"/>
              <a:t>Top hashtags across five most-used languages (Arabic and Turkish are Translated).</a:t>
            </a:r>
            <a:endParaRPr sz="800"/>
          </a:p>
        </p:txBody>
      </p:sp>
      <p:pic>
        <p:nvPicPr>
          <p:cNvPr id="250" name="Google Shape;25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800" y="2017200"/>
            <a:ext cx="8839201" cy="184856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6"/>
          <p:cNvSpPr txBox="1"/>
          <p:nvPr/>
        </p:nvSpPr>
        <p:spPr>
          <a:xfrm>
            <a:off x="605125" y="2513100"/>
            <a:ext cx="1025700" cy="261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6"/>
          <p:cNvSpPr txBox="1"/>
          <p:nvPr/>
        </p:nvSpPr>
        <p:spPr>
          <a:xfrm>
            <a:off x="605125" y="2774688"/>
            <a:ext cx="1025700" cy="261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6"/>
          <p:cNvSpPr txBox="1"/>
          <p:nvPr/>
        </p:nvSpPr>
        <p:spPr>
          <a:xfrm>
            <a:off x="605125" y="3036298"/>
            <a:ext cx="1025700" cy="261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4" name="Google Shape;254;p26"/>
          <p:cNvCxnSpPr/>
          <p:nvPr/>
        </p:nvCxnSpPr>
        <p:spPr>
          <a:xfrm rot="10800000">
            <a:off x="686875" y="1875900"/>
            <a:ext cx="431100" cy="6372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Google Shape;255;p26"/>
          <p:cNvSpPr txBox="1"/>
          <p:nvPr/>
        </p:nvSpPr>
        <p:spPr>
          <a:xfrm>
            <a:off x="327400" y="1352700"/>
            <a:ext cx="1106400" cy="5232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award and musical shows</a:t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7466200" y="2513100"/>
            <a:ext cx="1025700" cy="261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7325875" y="2774700"/>
            <a:ext cx="1166100" cy="261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7119825" y="3036300"/>
            <a:ext cx="1372200" cy="261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6"/>
          <p:cNvSpPr txBox="1"/>
          <p:nvPr/>
        </p:nvSpPr>
        <p:spPr>
          <a:xfrm>
            <a:off x="7119825" y="3451050"/>
            <a:ext cx="1372200" cy="261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7119825" y="1422023"/>
            <a:ext cx="1025700" cy="3540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political</a:t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1" name="Google Shape;261;p26"/>
          <p:cNvCxnSpPr>
            <a:stCxn id="256" idx="0"/>
            <a:endCxn id="260" idx="2"/>
          </p:cNvCxnSpPr>
          <p:nvPr/>
        </p:nvCxnSpPr>
        <p:spPr>
          <a:xfrm rot="10800000">
            <a:off x="7632550" y="1776000"/>
            <a:ext cx="346500" cy="7371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Google Shape;262;p26"/>
          <p:cNvSpPr txBox="1"/>
          <p:nvPr/>
        </p:nvSpPr>
        <p:spPr>
          <a:xfrm>
            <a:off x="2295975" y="1379098"/>
            <a:ext cx="1025700" cy="5232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regional issues</a:t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6"/>
          <p:cNvSpPr txBox="1"/>
          <p:nvPr/>
        </p:nvSpPr>
        <p:spPr>
          <a:xfrm>
            <a:off x="2113600" y="2774700"/>
            <a:ext cx="1166100" cy="261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6"/>
          <p:cNvSpPr txBox="1"/>
          <p:nvPr/>
        </p:nvSpPr>
        <p:spPr>
          <a:xfrm>
            <a:off x="2155575" y="3219825"/>
            <a:ext cx="1166100" cy="261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5" name="Google Shape;265;p26"/>
          <p:cNvCxnSpPr>
            <a:stCxn id="263" idx="0"/>
            <a:endCxn id="262" idx="2"/>
          </p:cNvCxnSpPr>
          <p:nvPr/>
        </p:nvCxnSpPr>
        <p:spPr>
          <a:xfrm flipH="1" rot="10800000">
            <a:off x="2696650" y="1902300"/>
            <a:ext cx="112200" cy="8724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26"/>
          <p:cNvSpPr txBox="1"/>
          <p:nvPr/>
        </p:nvSpPr>
        <p:spPr>
          <a:xfrm>
            <a:off x="3926725" y="2513100"/>
            <a:ext cx="1166100" cy="261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6"/>
          <p:cNvSpPr txBox="1"/>
          <p:nvPr/>
        </p:nvSpPr>
        <p:spPr>
          <a:xfrm>
            <a:off x="3926725" y="2774700"/>
            <a:ext cx="1166100" cy="261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3959225" y="3219825"/>
            <a:ext cx="1166100" cy="261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6"/>
          <p:cNvSpPr txBox="1"/>
          <p:nvPr/>
        </p:nvSpPr>
        <p:spPr>
          <a:xfrm>
            <a:off x="4099625" y="1379100"/>
            <a:ext cx="1205100" cy="5232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television 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and reality shows</a:t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0" name="Google Shape;270;p26"/>
          <p:cNvCxnSpPr>
            <a:stCxn id="266" idx="0"/>
            <a:endCxn id="269" idx="2"/>
          </p:cNvCxnSpPr>
          <p:nvPr/>
        </p:nvCxnSpPr>
        <p:spPr>
          <a:xfrm flipH="1" rot="10800000">
            <a:off x="4509775" y="1902300"/>
            <a:ext cx="192300" cy="6108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p26"/>
          <p:cNvSpPr txBox="1"/>
          <p:nvPr/>
        </p:nvSpPr>
        <p:spPr>
          <a:xfrm>
            <a:off x="5624975" y="2720925"/>
            <a:ext cx="962700" cy="261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6"/>
          <p:cNvSpPr txBox="1"/>
          <p:nvPr/>
        </p:nvSpPr>
        <p:spPr>
          <a:xfrm>
            <a:off x="5662175" y="3219825"/>
            <a:ext cx="933900" cy="261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6"/>
          <p:cNvSpPr txBox="1"/>
          <p:nvPr/>
        </p:nvSpPr>
        <p:spPr>
          <a:xfrm>
            <a:off x="5578200" y="1379100"/>
            <a:ext cx="1205100" cy="5232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television and reality shows</a:t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26"/>
          <p:cNvSpPr txBox="1"/>
          <p:nvPr/>
        </p:nvSpPr>
        <p:spPr>
          <a:xfrm>
            <a:off x="5639375" y="2958225"/>
            <a:ext cx="933900" cy="261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5" name="Google Shape;275;p26"/>
          <p:cNvCxnSpPr>
            <a:stCxn id="271" idx="0"/>
            <a:endCxn id="273" idx="2"/>
          </p:cNvCxnSpPr>
          <p:nvPr/>
        </p:nvCxnSpPr>
        <p:spPr>
          <a:xfrm flipH="1" rot="10800000">
            <a:off x="6106325" y="1902225"/>
            <a:ext cx="74400" cy="8187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/>
          <p:nvPr>
            <p:ph type="title"/>
          </p:nvPr>
        </p:nvSpPr>
        <p:spPr>
          <a:xfrm>
            <a:off x="303425" y="597925"/>
            <a:ext cx="847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tatistics of Tweets in Five Most-used Languages</a:t>
            </a:r>
            <a:endParaRPr/>
          </a:p>
        </p:txBody>
      </p:sp>
      <p:sp>
        <p:nvSpPr>
          <p:cNvPr id="281" name="Google Shape;281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0" y="4798950"/>
            <a:ext cx="886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CS 895: Web Archiving Forensics		On Twitter Purge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7"/>
          <p:cNvSpPr txBox="1"/>
          <p:nvPr/>
        </p:nvSpPr>
        <p:spPr>
          <a:xfrm>
            <a:off x="1174300" y="3865763"/>
            <a:ext cx="736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Table 4. </a:t>
            </a:r>
            <a:r>
              <a:rPr lang="en" sz="800"/>
              <a:t>Key statistics of tweets in five most used languages.</a:t>
            </a:r>
            <a:endParaRPr sz="800"/>
          </a:p>
        </p:txBody>
      </p:sp>
      <p:pic>
        <p:nvPicPr>
          <p:cNvPr id="284" name="Google Shape;28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2113" y="1655975"/>
            <a:ext cx="5819775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7"/>
          <p:cNvSpPr txBox="1"/>
          <p:nvPr/>
        </p:nvSpPr>
        <p:spPr>
          <a:xfrm>
            <a:off x="1787950" y="2630075"/>
            <a:ext cx="1025700" cy="2616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636425" y="1458775"/>
            <a:ext cx="1025700" cy="10314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A high activity rate of Arabic users prior to purge.</a:t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7" name="Google Shape;287;p27"/>
          <p:cNvCxnSpPr>
            <a:stCxn id="285" idx="1"/>
            <a:endCxn id="286" idx="2"/>
          </p:cNvCxnSpPr>
          <p:nvPr/>
        </p:nvCxnSpPr>
        <p:spPr>
          <a:xfrm rot="10800000">
            <a:off x="1149250" y="2490275"/>
            <a:ext cx="638700" cy="2706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" name="Google Shape;288;p27"/>
          <p:cNvSpPr/>
          <p:nvPr/>
        </p:nvSpPr>
        <p:spPr>
          <a:xfrm>
            <a:off x="6696700" y="2299950"/>
            <a:ext cx="471900" cy="3165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7"/>
          <p:cNvSpPr/>
          <p:nvPr/>
        </p:nvSpPr>
        <p:spPr>
          <a:xfrm>
            <a:off x="4453550" y="2575175"/>
            <a:ext cx="471900" cy="3165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7"/>
          <p:cNvSpPr/>
          <p:nvPr/>
        </p:nvSpPr>
        <p:spPr>
          <a:xfrm>
            <a:off x="3721975" y="2602625"/>
            <a:ext cx="471900" cy="316500"/>
          </a:xfrm>
          <a:prstGeom prst="ellipse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7"/>
          <p:cNvSpPr/>
          <p:nvPr/>
        </p:nvSpPr>
        <p:spPr>
          <a:xfrm>
            <a:off x="6696700" y="3160200"/>
            <a:ext cx="471900" cy="2616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7"/>
          <p:cNvSpPr txBox="1"/>
          <p:nvPr/>
        </p:nvSpPr>
        <p:spPr>
          <a:xfrm>
            <a:off x="7510600" y="1324425"/>
            <a:ext cx="1025700" cy="10314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Mentions are largely used in tweets for English and Spanish</a:t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3" name="Google Shape;293;p27"/>
          <p:cNvCxnSpPr>
            <a:stCxn id="288" idx="6"/>
            <a:endCxn id="292" idx="2"/>
          </p:cNvCxnSpPr>
          <p:nvPr/>
        </p:nvCxnSpPr>
        <p:spPr>
          <a:xfrm flipH="1" rot="10800000">
            <a:off x="7168600" y="2355900"/>
            <a:ext cx="855000" cy="1023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27"/>
          <p:cNvCxnSpPr>
            <a:stCxn id="291" idx="6"/>
            <a:endCxn id="292" idx="2"/>
          </p:cNvCxnSpPr>
          <p:nvPr/>
        </p:nvCxnSpPr>
        <p:spPr>
          <a:xfrm flipH="1" rot="10800000">
            <a:off x="7168600" y="2355900"/>
            <a:ext cx="855000" cy="9351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p27"/>
          <p:cNvSpPr txBox="1"/>
          <p:nvPr/>
        </p:nvSpPr>
        <p:spPr>
          <a:xfrm>
            <a:off x="3632400" y="1061600"/>
            <a:ext cx="1335000" cy="6927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 Arabic users shared more original content</a:t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6" name="Google Shape;296;p27"/>
          <p:cNvCxnSpPr>
            <a:stCxn id="290" idx="0"/>
            <a:endCxn id="295" idx="2"/>
          </p:cNvCxnSpPr>
          <p:nvPr/>
        </p:nvCxnSpPr>
        <p:spPr>
          <a:xfrm flipH="1" rot="10800000">
            <a:off x="3957925" y="1754225"/>
            <a:ext cx="342000" cy="8484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27"/>
          <p:cNvCxnSpPr>
            <a:stCxn id="289" idx="0"/>
            <a:endCxn id="295" idx="2"/>
          </p:cNvCxnSpPr>
          <p:nvPr/>
        </p:nvCxnSpPr>
        <p:spPr>
          <a:xfrm rot="10800000">
            <a:off x="4299800" y="1754375"/>
            <a:ext cx="389700" cy="8208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8"/>
          <p:cNvSpPr txBox="1"/>
          <p:nvPr>
            <p:ph type="title"/>
          </p:nvPr>
        </p:nvSpPr>
        <p:spPr>
          <a:xfrm>
            <a:off x="303425" y="597925"/>
            <a:ext cx="847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Hashtag Similarity Network and Clusters</a:t>
            </a:r>
            <a:endParaRPr/>
          </a:p>
        </p:txBody>
      </p:sp>
      <p:sp>
        <p:nvSpPr>
          <p:cNvPr id="303" name="Google Shape;303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0" y="4798950"/>
            <a:ext cx="886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CS 895: Web Archiving Forensics		On Twitter Purge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28"/>
          <p:cNvSpPr txBox="1"/>
          <p:nvPr/>
        </p:nvSpPr>
        <p:spPr>
          <a:xfrm>
            <a:off x="891000" y="4491138"/>
            <a:ext cx="736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Figure 5. Hashtag similarity network.</a:t>
            </a:r>
            <a:endParaRPr sz="800"/>
          </a:p>
        </p:txBody>
      </p:sp>
      <p:pic>
        <p:nvPicPr>
          <p:cNvPr id="306" name="Google Shape;30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4462" y="1157450"/>
            <a:ext cx="3537874" cy="33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8"/>
          <p:cNvSpPr txBox="1"/>
          <p:nvPr/>
        </p:nvSpPr>
        <p:spPr>
          <a:xfrm>
            <a:off x="6561075" y="2681338"/>
            <a:ext cx="1025700" cy="523200"/>
          </a:xfrm>
          <a:prstGeom prst="rect">
            <a:avLst/>
          </a:prstGeom>
          <a:noFill/>
          <a:ln cap="flat" cmpd="sng" w="1905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musical hashtag</a:t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8"/>
          <p:cNvSpPr txBox="1"/>
          <p:nvPr/>
        </p:nvSpPr>
        <p:spPr>
          <a:xfrm>
            <a:off x="1713350" y="1336800"/>
            <a:ext cx="1025700" cy="5232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political hashtag</a:t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9" name="Google Shape;309;p28"/>
          <p:cNvCxnSpPr/>
          <p:nvPr/>
        </p:nvCxnSpPr>
        <p:spPr>
          <a:xfrm rot="10800000">
            <a:off x="2739050" y="1621825"/>
            <a:ext cx="638700" cy="4401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28"/>
          <p:cNvCxnSpPr>
            <a:endCxn id="307" idx="1"/>
          </p:cNvCxnSpPr>
          <p:nvPr/>
        </p:nvCxnSpPr>
        <p:spPr>
          <a:xfrm flipH="1" rot="10800000">
            <a:off x="5805375" y="2942938"/>
            <a:ext cx="755700" cy="179400"/>
          </a:xfrm>
          <a:prstGeom prst="straightConnector1">
            <a:avLst/>
          </a:prstGeom>
          <a:noFill/>
          <a:ln cap="flat" cmpd="sng" w="19050">
            <a:solidFill>
              <a:srgbClr val="C27BA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"/>
          <p:cNvSpPr txBox="1"/>
          <p:nvPr>
            <p:ph type="title"/>
          </p:nvPr>
        </p:nvSpPr>
        <p:spPr>
          <a:xfrm>
            <a:off x="303425" y="597925"/>
            <a:ext cx="847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</a:t>
            </a:r>
            <a:r>
              <a:rPr lang="en"/>
              <a:t>bigrams</a:t>
            </a:r>
            <a:r>
              <a:rPr lang="en"/>
              <a:t> from User’s Profile Description</a:t>
            </a:r>
            <a:endParaRPr/>
          </a:p>
        </p:txBody>
      </p:sp>
      <p:sp>
        <p:nvSpPr>
          <p:cNvPr id="316" name="Google Shape;316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29"/>
          <p:cNvSpPr txBox="1"/>
          <p:nvPr/>
        </p:nvSpPr>
        <p:spPr>
          <a:xfrm>
            <a:off x="0" y="4798950"/>
            <a:ext cx="886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CS 895: Web Archiving Forensics		On Twitter Purge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29"/>
          <p:cNvSpPr txBox="1"/>
          <p:nvPr/>
        </p:nvSpPr>
        <p:spPr>
          <a:xfrm>
            <a:off x="891000" y="4491138"/>
            <a:ext cx="736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Figure 6. </a:t>
            </a:r>
            <a:r>
              <a:rPr lang="en" sz="800"/>
              <a:t>(left) Top-25 word bigrams from political user’s description.(right) Top-25 word bigrams from musical user’s description.</a:t>
            </a:r>
            <a:endParaRPr sz="800"/>
          </a:p>
        </p:txBody>
      </p:sp>
      <p:pic>
        <p:nvPicPr>
          <p:cNvPr id="319" name="Google Shape;31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0625" y="1862238"/>
            <a:ext cx="6762750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9"/>
          <p:cNvSpPr txBox="1"/>
          <p:nvPr/>
        </p:nvSpPr>
        <p:spPr>
          <a:xfrm>
            <a:off x="1217700" y="1456825"/>
            <a:ext cx="3286500" cy="5232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political-user profiles heavily expressed their political agenda</a:t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29"/>
          <p:cNvSpPr txBox="1"/>
          <p:nvPr/>
        </p:nvSpPr>
        <p:spPr>
          <a:xfrm>
            <a:off x="4826875" y="1433725"/>
            <a:ext cx="3614100" cy="5694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usical-user profiles explicitly asked for followers, expressed their support for various musical artists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 txBox="1"/>
          <p:nvPr>
            <p:ph type="title"/>
          </p:nvPr>
        </p:nvSpPr>
        <p:spPr>
          <a:xfrm>
            <a:off x="303425" y="597925"/>
            <a:ext cx="847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bigrams from User’s Tweets</a:t>
            </a:r>
            <a:endParaRPr/>
          </a:p>
        </p:txBody>
      </p:sp>
      <p:sp>
        <p:nvSpPr>
          <p:cNvPr id="327" name="Google Shape;327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30"/>
          <p:cNvSpPr txBox="1"/>
          <p:nvPr/>
        </p:nvSpPr>
        <p:spPr>
          <a:xfrm>
            <a:off x="0" y="4798950"/>
            <a:ext cx="886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CS 895: Web Archiving Forensics		On Twitter Purge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30"/>
          <p:cNvSpPr txBox="1"/>
          <p:nvPr/>
        </p:nvSpPr>
        <p:spPr>
          <a:xfrm>
            <a:off x="891000" y="4415875"/>
            <a:ext cx="736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Figure 7. </a:t>
            </a:r>
            <a:r>
              <a:rPr lang="en" sz="800"/>
              <a:t>(left) Top-25 word bigrams from political user’s tweets. (right) Top-25 word bigrams from musical user’s tweets.</a:t>
            </a:r>
            <a:endParaRPr sz="800"/>
          </a:p>
        </p:txBody>
      </p:sp>
      <p:pic>
        <p:nvPicPr>
          <p:cNvPr id="330" name="Google Shape;33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7775" y="2006050"/>
            <a:ext cx="664845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0"/>
          <p:cNvSpPr txBox="1"/>
          <p:nvPr/>
        </p:nvSpPr>
        <p:spPr>
          <a:xfrm>
            <a:off x="573500" y="1456825"/>
            <a:ext cx="3930600" cy="5232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political users mainly engaged in topics related to U.S. President Donald Trump and few political conspiracy theory</a:t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30"/>
          <p:cNvSpPr txBox="1"/>
          <p:nvPr/>
        </p:nvSpPr>
        <p:spPr>
          <a:xfrm>
            <a:off x="4826875" y="1433725"/>
            <a:ext cx="3614100" cy="5232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musical users mostly talked about various music festivals and music artists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 txBox="1"/>
          <p:nvPr>
            <p:ph type="title"/>
          </p:nvPr>
        </p:nvSpPr>
        <p:spPr>
          <a:xfrm>
            <a:off x="303425" y="597925"/>
            <a:ext cx="847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Statistics on Content Dynamics</a:t>
            </a:r>
            <a:endParaRPr/>
          </a:p>
        </p:txBody>
      </p:sp>
      <p:sp>
        <p:nvSpPr>
          <p:cNvPr id="338" name="Google Shape;338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31"/>
          <p:cNvSpPr txBox="1"/>
          <p:nvPr/>
        </p:nvSpPr>
        <p:spPr>
          <a:xfrm>
            <a:off x="0" y="4798950"/>
            <a:ext cx="886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CS 895: Web Archiving Forensics		On Twitter Purge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31"/>
          <p:cNvSpPr txBox="1"/>
          <p:nvPr/>
        </p:nvSpPr>
        <p:spPr>
          <a:xfrm>
            <a:off x="891000" y="4543150"/>
            <a:ext cx="736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Figure 8. (left) </a:t>
            </a:r>
            <a:r>
              <a:rPr lang="en" sz="800"/>
              <a:t>(top) Musical hashtags over time. (bottom) Political hashtags over time.</a:t>
            </a:r>
            <a:endParaRPr sz="800"/>
          </a:p>
        </p:txBody>
      </p:sp>
      <p:pic>
        <p:nvPicPr>
          <p:cNvPr id="341" name="Google Shape;34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2275" y="1235500"/>
            <a:ext cx="3705001" cy="33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1"/>
          <p:cNvSpPr txBox="1"/>
          <p:nvPr/>
        </p:nvSpPr>
        <p:spPr>
          <a:xfrm>
            <a:off x="657125" y="1402500"/>
            <a:ext cx="1860900" cy="5232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 musical hashtags are largely episodic in nature</a:t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3" name="Google Shape;343;p31"/>
          <p:cNvCxnSpPr>
            <a:endCxn id="342" idx="3"/>
          </p:cNvCxnSpPr>
          <p:nvPr/>
        </p:nvCxnSpPr>
        <p:spPr>
          <a:xfrm rot="10800000">
            <a:off x="2518025" y="1664100"/>
            <a:ext cx="964800" cy="9285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31"/>
          <p:cNvCxnSpPr>
            <a:endCxn id="342" idx="3"/>
          </p:cNvCxnSpPr>
          <p:nvPr/>
        </p:nvCxnSpPr>
        <p:spPr>
          <a:xfrm rot="10800000">
            <a:off x="2518025" y="1664100"/>
            <a:ext cx="1299300" cy="7314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p31"/>
          <p:cNvSpPr txBox="1"/>
          <p:nvPr/>
        </p:nvSpPr>
        <p:spPr>
          <a:xfrm>
            <a:off x="6909400" y="3149925"/>
            <a:ext cx="1626900" cy="6927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political hashtags are largely thematic in nature</a:t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6" name="Google Shape;346;p31"/>
          <p:cNvCxnSpPr>
            <a:endCxn id="345" idx="1"/>
          </p:cNvCxnSpPr>
          <p:nvPr/>
        </p:nvCxnSpPr>
        <p:spPr>
          <a:xfrm flipH="1" rot="10800000">
            <a:off x="6200800" y="3496275"/>
            <a:ext cx="708600" cy="7929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303425" y="597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and Why Twitter Suspends Users?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222700" y="1620963"/>
            <a:ext cx="3170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</a:t>
            </a:r>
            <a:r>
              <a:rPr lang="en" sz="1400"/>
              <a:t>ontroversial posts - </a:t>
            </a:r>
            <a:endParaRPr sz="14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Extremist  and abusive statements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Violates Twitter rules and community guidelines</a:t>
            </a:r>
            <a:endParaRPr sz="12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Prevent abuse and spam on social media</a:t>
            </a:r>
            <a:endParaRPr sz="1200"/>
          </a:p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6085000" y="40976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https://twitter.com/mtgreenee</a:t>
            </a:r>
            <a:endParaRPr sz="800"/>
          </a:p>
        </p:txBody>
      </p:sp>
      <p:sp>
        <p:nvSpPr>
          <p:cNvPr id="98" name="Google Shape;98;p14"/>
          <p:cNvSpPr txBox="1"/>
          <p:nvPr/>
        </p:nvSpPr>
        <p:spPr>
          <a:xfrm>
            <a:off x="0" y="4798950"/>
            <a:ext cx="886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CS 895: Web Archiving Forensics		On Twitter Purge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1001" y="1431375"/>
            <a:ext cx="2667424" cy="26402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" name="Google Shape;10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3975" y="1431363"/>
            <a:ext cx="2521020" cy="264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" name="Google Shape;101;p14"/>
          <p:cNvSpPr txBox="1"/>
          <p:nvPr/>
        </p:nvSpPr>
        <p:spPr>
          <a:xfrm>
            <a:off x="3273137" y="4035975"/>
            <a:ext cx="288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8"/>
              </a:rPr>
              <a:t>https://i.dailymail.co.uk/1s/2021/07/20/06/45652605-9805117-image-</a:t>
            </a:r>
            <a:r>
              <a:rPr lang="en" sz="800" u="sng">
                <a:solidFill>
                  <a:schemeClr val="hlink"/>
                </a:solidFill>
                <a:hlinkClick r:id="rId9"/>
              </a:rPr>
              <a:t>a</a:t>
            </a:r>
            <a:r>
              <a:rPr lang="en" sz="800" u="sng">
                <a:solidFill>
                  <a:schemeClr val="hlink"/>
                </a:solidFill>
                <a:hlinkClick r:id="rId10"/>
              </a:rPr>
              <a:t>-55_1626759924745.jpg</a:t>
            </a:r>
            <a:endParaRPr sz="800"/>
          </a:p>
        </p:txBody>
      </p:sp>
      <p:sp>
        <p:nvSpPr>
          <p:cNvPr id="102" name="Google Shape;102;p14"/>
          <p:cNvSpPr txBox="1"/>
          <p:nvPr/>
        </p:nvSpPr>
        <p:spPr>
          <a:xfrm>
            <a:off x="3685900" y="4431400"/>
            <a:ext cx="485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11"/>
              </a:rPr>
              <a:t>https://www.dailymail.co.uk/news/article-9880035/Marjorie-Taylor-Greene-suspended-Twitter-WEEK-saying-vaccines-failing.html</a:t>
            </a:r>
            <a:endParaRPr sz="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 txBox="1"/>
          <p:nvPr>
            <p:ph type="title"/>
          </p:nvPr>
        </p:nvSpPr>
        <p:spPr>
          <a:xfrm>
            <a:off x="303425" y="597925"/>
            <a:ext cx="847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Purged Users Retweet Graph</a:t>
            </a:r>
            <a:endParaRPr/>
          </a:p>
        </p:txBody>
      </p:sp>
      <p:sp>
        <p:nvSpPr>
          <p:cNvPr id="352" name="Google Shape;352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53;p32"/>
          <p:cNvSpPr txBox="1"/>
          <p:nvPr/>
        </p:nvSpPr>
        <p:spPr>
          <a:xfrm>
            <a:off x="0" y="4798950"/>
            <a:ext cx="886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CS 895: Web Archiving Forensics		On Twitter Purge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32"/>
          <p:cNvSpPr txBox="1"/>
          <p:nvPr/>
        </p:nvSpPr>
        <p:spPr>
          <a:xfrm>
            <a:off x="53025" y="4437075"/>
            <a:ext cx="886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Figure 9. </a:t>
            </a:r>
            <a:r>
              <a:rPr lang="en" sz="800"/>
              <a:t>Purged User’s Retweet Graph (Ten largest clusters are shown). Each node represents a purged user and an edge implies one purged user retweeted another purged user. Here node size is proportional to in-degree (no of times retweeted), and similar color implies same cluster.</a:t>
            </a:r>
            <a:endParaRPr sz="800"/>
          </a:p>
        </p:txBody>
      </p:sp>
      <p:pic>
        <p:nvPicPr>
          <p:cNvPr id="355" name="Google Shape;35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7137" y="1180275"/>
            <a:ext cx="4061925" cy="328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7988" y="1827838"/>
            <a:ext cx="1257300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3"/>
          <p:cNvSpPr txBox="1"/>
          <p:nvPr>
            <p:ph type="title"/>
          </p:nvPr>
        </p:nvSpPr>
        <p:spPr>
          <a:xfrm>
            <a:off x="303425" y="597925"/>
            <a:ext cx="847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ive Largest Communities from the Retweet Network</a:t>
            </a:r>
            <a:endParaRPr/>
          </a:p>
        </p:txBody>
      </p:sp>
      <p:sp>
        <p:nvSpPr>
          <p:cNvPr id="362" name="Google Shape;362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33"/>
          <p:cNvSpPr txBox="1"/>
          <p:nvPr/>
        </p:nvSpPr>
        <p:spPr>
          <a:xfrm>
            <a:off x="0" y="4798950"/>
            <a:ext cx="886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CS 895: Web Archiving Forensics		On Twitter Purge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33"/>
          <p:cNvSpPr txBox="1"/>
          <p:nvPr/>
        </p:nvSpPr>
        <p:spPr>
          <a:xfrm>
            <a:off x="63625" y="4005875"/>
            <a:ext cx="886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Table 5.</a:t>
            </a:r>
            <a:r>
              <a:rPr lang="en" sz="800"/>
              <a:t> </a:t>
            </a:r>
            <a:r>
              <a:rPr lang="en" sz="800"/>
              <a:t>Key Statistics of five Largest Communities Identified from the Retweet Network.</a:t>
            </a:r>
            <a:endParaRPr sz="800"/>
          </a:p>
        </p:txBody>
      </p:sp>
      <p:pic>
        <p:nvPicPr>
          <p:cNvPr id="365" name="Google Shape;36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497588"/>
            <a:ext cx="8839199" cy="150827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3"/>
          <p:cNvSpPr txBox="1"/>
          <p:nvPr/>
        </p:nvSpPr>
        <p:spPr>
          <a:xfrm>
            <a:off x="452800" y="1580725"/>
            <a:ext cx="2617800" cy="8619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Largest community is the US-Politics having  high volume of tweets made in English, and the hashtags are related to political propaganda.</a:t>
            </a:r>
            <a:endParaRPr sz="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33"/>
          <p:cNvSpPr txBox="1"/>
          <p:nvPr/>
        </p:nvSpPr>
        <p:spPr>
          <a:xfrm>
            <a:off x="3604075" y="1580725"/>
            <a:ext cx="2298000" cy="8619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The second dense group is the Arabic users who talked about regional issues.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33"/>
          <p:cNvSpPr txBox="1"/>
          <p:nvPr/>
        </p:nvSpPr>
        <p:spPr>
          <a:xfrm>
            <a:off x="6238300" y="1580725"/>
            <a:ext cx="2298000" cy="861900"/>
          </a:xfrm>
          <a:prstGeom prst="rect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remaining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 three communities are focused on musical issues.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33"/>
          <p:cNvSpPr txBox="1"/>
          <p:nvPr/>
        </p:nvSpPr>
        <p:spPr>
          <a:xfrm>
            <a:off x="227000" y="2856388"/>
            <a:ext cx="812400" cy="219300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33"/>
          <p:cNvSpPr txBox="1"/>
          <p:nvPr/>
        </p:nvSpPr>
        <p:spPr>
          <a:xfrm>
            <a:off x="227000" y="3114600"/>
            <a:ext cx="812400" cy="219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33"/>
          <p:cNvSpPr txBox="1"/>
          <p:nvPr/>
        </p:nvSpPr>
        <p:spPr>
          <a:xfrm>
            <a:off x="227000" y="3359188"/>
            <a:ext cx="812400" cy="523200"/>
          </a:xfrm>
          <a:prstGeom prst="rect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"/>
          <p:cNvSpPr txBox="1"/>
          <p:nvPr>
            <p:ph type="title"/>
          </p:nvPr>
        </p:nvSpPr>
        <p:spPr>
          <a:xfrm>
            <a:off x="727650" y="597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</a:t>
            </a:r>
            <a:endParaRPr/>
          </a:p>
        </p:txBody>
      </p:sp>
      <p:sp>
        <p:nvSpPr>
          <p:cNvPr id="377" name="Google Shape;377;p34"/>
          <p:cNvSpPr txBox="1"/>
          <p:nvPr>
            <p:ph idx="1" type="body"/>
          </p:nvPr>
        </p:nvSpPr>
        <p:spPr>
          <a:xfrm>
            <a:off x="773150" y="1362700"/>
            <a:ext cx="8020500" cy="30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1083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Malice in Twitter has spread beyond automated spamming.</a:t>
            </a:r>
            <a:endParaRPr sz="1400"/>
          </a:p>
          <a:p>
            <a:pPr indent="-31083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P</a:t>
            </a:r>
            <a:r>
              <a:rPr lang="en" sz="1400"/>
              <a:t>olitics is a major conversational topic among the suspended users across language and region.</a:t>
            </a:r>
            <a:endParaRPr sz="1400"/>
          </a:p>
          <a:p>
            <a:pPr indent="-31083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The suspended users had a follower base similar to regular users.</a:t>
            </a:r>
            <a:endParaRPr sz="1400"/>
          </a:p>
          <a:p>
            <a:pPr indent="-31083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Purged </a:t>
            </a:r>
            <a:r>
              <a:rPr lang="en" sz="1400"/>
              <a:t>users exploit hashtag and mention as a key tool to disseminate their content irrespective of language and location.</a:t>
            </a:r>
            <a:endParaRPr sz="1400"/>
          </a:p>
          <a:p>
            <a:pPr indent="-31083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Political users were persistent in spreading a common agenda over time.</a:t>
            </a:r>
            <a:endParaRPr sz="1400"/>
          </a:p>
          <a:p>
            <a:pPr indent="-31083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Exploiting retweet information, interaction among the purged users was identified who collaborated towards a similar objective.</a:t>
            </a:r>
            <a:endParaRPr sz="1400"/>
          </a:p>
        </p:txBody>
      </p:sp>
      <p:sp>
        <p:nvSpPr>
          <p:cNvPr id="378" name="Google Shape;378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34"/>
          <p:cNvSpPr txBox="1"/>
          <p:nvPr/>
        </p:nvSpPr>
        <p:spPr>
          <a:xfrm>
            <a:off x="860675" y="4798950"/>
            <a:ext cx="768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	CS 895: Web Archiving Forensics	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345850" y="619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Twitter Purge?</a:t>
            </a:r>
            <a:endParaRPr/>
          </a:p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742775" y="1297850"/>
            <a:ext cx="78903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500"/>
              <a:t>Twitter suspends 70,000 accounts linked to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QAnon</a:t>
            </a:r>
            <a:endParaRPr b="1"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9" name="Google Shape;109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2639750" y="4442038"/>
            <a:ext cx="469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https://ichef.bbci.co.uk/news/976/cpsprodpb/863C/production/_116446343_hi065085179.jpg</a:t>
            </a:r>
            <a:endParaRPr sz="800"/>
          </a:p>
        </p:txBody>
      </p:sp>
      <p:sp>
        <p:nvSpPr>
          <p:cNvPr id="111" name="Google Shape;111;p15"/>
          <p:cNvSpPr txBox="1"/>
          <p:nvPr/>
        </p:nvSpPr>
        <p:spPr>
          <a:xfrm>
            <a:off x="0" y="4798950"/>
            <a:ext cx="886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CS 895: Web Archiving Forensics		On Twitter Purge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2" name="Google Shape;112;p15"/>
          <p:cNvPicPr preferRelativeResize="0"/>
          <p:nvPr/>
        </p:nvPicPr>
        <p:blipFill rotWithShape="1">
          <a:blip r:embed="rId7">
            <a:alphaModFix/>
          </a:blip>
          <a:srcRect b="0" l="758" r="2012" t="1787"/>
          <a:stretch/>
        </p:blipFill>
        <p:spPr>
          <a:xfrm>
            <a:off x="2298097" y="1831300"/>
            <a:ext cx="4948501" cy="26107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303425" y="597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950400" y="2149325"/>
            <a:ext cx="72432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A more general group of users are suspended based on an event but what are the characteristics of the Twitter users being purged on a regular basis?</a:t>
            </a:r>
            <a:endParaRPr sz="1700"/>
          </a:p>
        </p:txBody>
      </p:sp>
      <p:sp>
        <p:nvSpPr>
          <p:cNvPr id="119" name="Google Shape;119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0" y="4798950"/>
            <a:ext cx="886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CS 895: Web Archiving Forensics		On Twitter Purge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324675" y="576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26" name="Google Shape;126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0" y="4798950"/>
            <a:ext cx="886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CS 895: Web Archiving Forensics		On Twitter Purge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950400" y="2149325"/>
            <a:ext cx="72432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To perform a retrospective analysis on purged Twitter accounts in order to characterize their account properties and behavioral activities.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303425" y="597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134" name="Google Shape;134;p18"/>
          <p:cNvSpPr txBox="1"/>
          <p:nvPr>
            <p:ph idx="1" type="body"/>
          </p:nvPr>
        </p:nvSpPr>
        <p:spPr>
          <a:xfrm>
            <a:off x="699925" y="1620975"/>
            <a:ext cx="7243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RQ1:</a:t>
            </a:r>
            <a:r>
              <a:rPr lang="en" sz="1500"/>
              <a:t> </a:t>
            </a:r>
            <a:r>
              <a:rPr lang="en" sz="1500"/>
              <a:t>What makes the purged users different from regular Twitter users? 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/>
              <a:t>RQ2:</a:t>
            </a:r>
            <a:r>
              <a:rPr lang="en" sz="1500"/>
              <a:t> What was the role of suspended users before the purge? 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/>
              <a:t>RQ3:</a:t>
            </a:r>
            <a:r>
              <a:rPr lang="en" sz="1500"/>
              <a:t> Were there interactions among the purged users?</a:t>
            </a:r>
            <a:endParaRPr sz="1500"/>
          </a:p>
        </p:txBody>
      </p:sp>
      <p:sp>
        <p:nvSpPr>
          <p:cNvPr id="135" name="Google Shape;135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0" y="4798950"/>
            <a:ext cx="886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CS 895: Web Archiving Forensics		On Twitter Purge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303425" y="597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42" name="Google Shape;142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0" y="4798950"/>
            <a:ext cx="886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CS 895: Web Archiving Forensics		On Twitter Purge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44" name="Google Shape;144;p19"/>
          <p:cNvGrpSpPr/>
          <p:nvPr/>
        </p:nvGrpSpPr>
        <p:grpSpPr>
          <a:xfrm>
            <a:off x="328225" y="1500899"/>
            <a:ext cx="2589274" cy="2930458"/>
            <a:chOff x="0" y="1189989"/>
            <a:chExt cx="2726700" cy="3482836"/>
          </a:xfrm>
        </p:grpSpPr>
        <p:sp>
          <p:nvSpPr>
            <p:cNvPr id="145" name="Google Shape;145;p19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fmla="val 50000" name="adj"/>
              </a:avLst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Data Collection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6" name="Google Shape;146;p19"/>
            <p:cNvSpPr txBox="1"/>
            <p:nvPr/>
          </p:nvSpPr>
          <p:spPr>
            <a:xfrm>
              <a:off x="410850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Lato"/>
                <a:buChar char="●"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Detecting purged users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Lato"/>
                <a:buChar char="●"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Creating the control dataset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Lato"/>
                <a:buChar char="●"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Collecting tweets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47" name="Google Shape;147;p19"/>
          <p:cNvGrpSpPr/>
          <p:nvPr/>
        </p:nvGrpSpPr>
        <p:grpSpPr>
          <a:xfrm>
            <a:off x="2477574" y="1500718"/>
            <a:ext cx="2413218" cy="2930638"/>
            <a:chOff x="2263425" y="1189775"/>
            <a:chExt cx="2541300" cy="3483050"/>
          </a:xfrm>
        </p:grpSpPr>
        <p:sp>
          <p:nvSpPr>
            <p:cNvPr id="148" name="Google Shape;148;p19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Account Characteristics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9" name="Google Shape;149;p19"/>
            <p:cNvSpPr txBox="1"/>
            <p:nvPr/>
          </p:nvSpPr>
          <p:spPr>
            <a:xfrm>
              <a:off x="2512202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Lato"/>
                <a:buChar char="●"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Account creation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Lato"/>
                <a:buChar char="●"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Distributional properties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Lato"/>
                <a:buChar char="●"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Language and location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0" name="Google Shape;150;p19"/>
          <p:cNvGrpSpPr/>
          <p:nvPr/>
        </p:nvGrpSpPr>
        <p:grpSpPr>
          <a:xfrm>
            <a:off x="4439968" y="1500718"/>
            <a:ext cx="2413218" cy="2930638"/>
            <a:chOff x="4329974" y="1189775"/>
            <a:chExt cx="2541300" cy="3483050"/>
          </a:xfrm>
        </p:grpSpPr>
        <p:sp>
          <p:nvSpPr>
            <p:cNvPr id="151" name="Google Shape;151;p19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Content Analysis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2" name="Google Shape;152;p19"/>
            <p:cNvSpPr txBox="1"/>
            <p:nvPr/>
          </p:nvSpPr>
          <p:spPr>
            <a:xfrm>
              <a:off x="4613553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Lato"/>
                <a:buChar char="●"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Across language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Lato"/>
                <a:buChar char="●"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Topics and user groups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3" name="Google Shape;153;p19"/>
          <p:cNvGrpSpPr/>
          <p:nvPr/>
        </p:nvGrpSpPr>
        <p:grpSpPr>
          <a:xfrm>
            <a:off x="6402569" y="1500718"/>
            <a:ext cx="2413218" cy="2930638"/>
            <a:chOff x="6396739" y="1189775"/>
            <a:chExt cx="2541300" cy="3483050"/>
          </a:xfrm>
        </p:grpSpPr>
        <p:sp>
          <p:nvSpPr>
            <p:cNvPr id="154" name="Google Shape;154;p19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Interaction and Communities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5" name="Google Shape;155;p19"/>
            <p:cNvSpPr txBox="1"/>
            <p:nvPr/>
          </p:nvSpPr>
          <p:spPr>
            <a:xfrm>
              <a:off x="6714905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Lato"/>
                <a:buChar char="●"/>
              </a:pPr>
              <a:r>
                <a:rPr lang="en" sz="1200">
                  <a:latin typeface="Lato"/>
                  <a:ea typeface="Lato"/>
                  <a:cs typeface="Lato"/>
                  <a:sym typeface="Lato"/>
                </a:rPr>
                <a:t>Identifying group level characteristics</a:t>
              </a: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303425" y="597925"/>
            <a:ext cx="847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Detecting Purged Users and Creating the Control Dataset </a:t>
            </a:r>
            <a:endParaRPr/>
          </a:p>
        </p:txBody>
      </p:sp>
      <p:sp>
        <p:nvSpPr>
          <p:cNvPr id="161" name="Google Shape;161;p20"/>
          <p:cNvSpPr txBox="1"/>
          <p:nvPr>
            <p:ph idx="1" type="body"/>
          </p:nvPr>
        </p:nvSpPr>
        <p:spPr>
          <a:xfrm>
            <a:off x="229200" y="1526925"/>
            <a:ext cx="4867800" cy="30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Purged users detection - </a:t>
            </a:r>
            <a:endParaRPr sz="1400"/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Curated 560M Twitter users starting on 4th August 2018 and 11th September 2018 using Twitter API.</a:t>
            </a:r>
            <a:endParaRPr sz="1200"/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Compared between earlier and later user set between those two dates resulting in 2.4M purged users.</a:t>
            </a:r>
            <a:endParaRPr sz="12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Control dataset - </a:t>
            </a:r>
            <a:endParaRPr sz="1400"/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Randomly sampled 2M users from the 560M users which were not suspended.</a:t>
            </a:r>
            <a:endParaRPr sz="1200"/>
          </a:p>
        </p:txBody>
      </p:sp>
      <p:sp>
        <p:nvSpPr>
          <p:cNvPr id="162" name="Google Shape;162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0" y="4798950"/>
            <a:ext cx="886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CS 895: Web Archiving Forensics		On Twitter Purge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2250" y="1949125"/>
            <a:ext cx="3931000" cy="154395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 txBox="1"/>
          <p:nvPr/>
        </p:nvSpPr>
        <p:spPr>
          <a:xfrm>
            <a:off x="5607750" y="32383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Table 1. Purged and control users statistics.</a:t>
            </a:r>
            <a:endParaRPr sz="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>
            <p:ph type="title"/>
          </p:nvPr>
        </p:nvSpPr>
        <p:spPr>
          <a:xfrm>
            <a:off x="303425" y="597925"/>
            <a:ext cx="8477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Collecting Tweets</a:t>
            </a:r>
            <a:endParaRPr/>
          </a:p>
        </p:txBody>
      </p:sp>
      <p:sp>
        <p:nvSpPr>
          <p:cNvPr id="171" name="Google Shape;171;p21"/>
          <p:cNvSpPr txBox="1"/>
          <p:nvPr>
            <p:ph idx="1" type="body"/>
          </p:nvPr>
        </p:nvSpPr>
        <p:spPr>
          <a:xfrm>
            <a:off x="70125" y="1436188"/>
            <a:ext cx="4967400" cy="30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Deployed a Tweet data collector that continuously collected 1% sample Tweet using Twitter Streaming API.</a:t>
            </a:r>
            <a:endParaRPr sz="1400"/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90M tweets made by 19M unique users from 7th December 2017 to 4th August </a:t>
            </a:r>
            <a:r>
              <a:rPr lang="en" sz="1200"/>
              <a:t>2</a:t>
            </a:r>
            <a:r>
              <a:rPr lang="en" sz="1200"/>
              <a:t>018.</a:t>
            </a:r>
            <a:endParaRPr sz="1200"/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After the purge during August 2018, 1M tweets made by 147K unique purged users was filtered out.</a:t>
            </a:r>
            <a:endParaRPr sz="1200"/>
          </a:p>
        </p:txBody>
      </p:sp>
      <p:sp>
        <p:nvSpPr>
          <p:cNvPr id="172" name="Google Shape;172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0" y="4798950"/>
            <a:ext cx="886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Tarannum Zaki			CS 895: Web Archiving Forensics		On Twitter Purge		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@tarannum_zaki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@WebSciDL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5660575" y="33973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Table 2. Tweet Collection  statistics.</a:t>
            </a:r>
            <a:endParaRPr sz="800"/>
          </a:p>
        </p:txBody>
      </p:sp>
      <p:pic>
        <p:nvPicPr>
          <p:cNvPr id="175" name="Google Shape;17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7149" y="1685999"/>
            <a:ext cx="3966850" cy="17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